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S1: ProactiveClinics · platform</a:t>
            </a:r>
          </a:p>
          <a:p>
            <a:r>
              <a:t>https://proactiveclinics.com/</a:t>
            </a:r>
          </a:p>
          <a:p>
            <a:r>
              <a:t>Accessed 2026-09-14. See /app/research/sources.md for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S1: ProactiveClinics · platform</a:t>
            </a:r>
          </a:p>
          <a:p>
            <a:r>
              <a:t>https://proactiveclinics.com/</a:t>
            </a:r>
          </a:p>
          <a:p>
            <a:r>
              <a:t>S2: ProactiveClinics · demo</a:t>
            </a:r>
          </a:p>
          <a:p>
            <a:r>
              <a:t>https://proactiveclinics.com/demo</a:t>
            </a:r>
          </a:p>
          <a:p>
            <a:r>
              <a:t>S3: ProactiveClinics · user guide</a:t>
            </a:r>
          </a:p>
          <a:p>
            <a:r>
              <a:t>https://proactiveclinics.com/guide</a:t>
            </a:r>
          </a:p>
          <a:p>
            <a:r>
              <a:t>Accessed 2026-09-14. See /app/research/sources.md for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S1: ProactiveClinics · platform</a:t>
            </a:r>
          </a:p>
          <a:p>
            <a:r>
              <a:t>https://proactiveclinics.com/</a:t>
            </a:r>
          </a:p>
          <a:p>
            <a:r>
              <a:t>S2: ProactiveClinics · demo</a:t>
            </a:r>
          </a:p>
          <a:p>
            <a:r>
              <a:t>https://proactiveclinics.com/demo</a:t>
            </a:r>
          </a:p>
          <a:p>
            <a:r>
              <a:t>S3: ProactiveClinics · user guide</a:t>
            </a:r>
          </a:p>
          <a:p>
            <a:r>
              <a:t>https://proactiveclinics.com/guide</a:t>
            </a:r>
          </a:p>
          <a:p>
            <a:r>
              <a:t>Accessed 2026-09-14. See /app/research/sources.md for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S1: ProactiveClinics · platform</a:t>
            </a:r>
          </a:p>
          <a:p>
            <a:r>
              <a:t>https://proactiveclinics.com/</a:t>
            </a:r>
          </a:p>
          <a:p>
            <a:r>
              <a:t>S2: ProactiveClinics · demo</a:t>
            </a:r>
          </a:p>
          <a:p>
            <a:r>
              <a:t>https://proactiveclinics.com/demo</a:t>
            </a:r>
          </a:p>
          <a:p>
            <a:r>
              <a:t>S3: ProactiveClinics · user guide</a:t>
            </a:r>
          </a:p>
          <a:p>
            <a:r>
              <a:t>https://proactiveclinics.com/guide</a:t>
            </a:r>
          </a:p>
          <a:p>
            <a:r>
              <a:t>Accessed 2026-09-14. See /app/research/sources.md for methodology.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proactiveclinics.com/demo" TargetMode="External"/><Relationship Id="rId4" Type="http://schemas.openxmlformats.org/officeDocument/2006/relationships/hyperlink" Target="https://proactiveclinics.com/" TargetMode="External"/><Relationship Id="rId5" Type="http://schemas.openxmlformats.org/officeDocument/2006/relationships/hyperlink" Target="https://proactiveclinics.com/guide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PROACTIVEUMS+ / INVESTOR DECK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PROACTIVEUMS+ / INVESTOR DECK</a:t>
            </a:r>
          </a:p>
        </p:txBody>
      </p:sp>
      <p:sp>
        <p:nvSpPr>
          <p:cNvPr id="3" name="Text: 01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01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7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pic>
        <p:nvPicPr>
          <p:cNvPr id="8" name="Brand image: hero-slide-1.png" descr="hero-slide-1-1008-9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312" y="914400"/>
            <a:ext cx="5760720" cy="5166360"/>
          </a:xfrm>
          <a:prstGeom prst="rect">
            <a:avLst/>
          </a:prstGeom>
        </p:spPr>
      </p:pic>
      <p:pic>
        <p:nvPicPr>
          <p:cNvPr id="9" name="Brand image: logo-ums-header.png" descr="logo-ums-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861" y="868680"/>
            <a:ext cx="2640036" cy="731520"/>
          </a:xfrm>
          <a:prstGeom prst="rect">
            <a:avLst/>
          </a:prstGeom>
        </p:spPr>
      </p:pic>
      <p:sp>
        <p:nvSpPr>
          <p:cNvPr id="10" name="Text: The connected care opportunity."/>
          <p:cNvSpPr txBox="1"/>
          <p:nvPr/>
        </p:nvSpPr>
        <p:spPr>
          <a:xfrm>
            <a:off x="502920" y="1828800"/>
            <a:ext cx="5486400" cy="17830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4400" b="1">
                <a:solidFill>
                  <a:srgbClr val="0B2E63"/>
                </a:solidFill>
                <a:latin typeface="Montserrat"/>
              </a:defRPr>
            </a:pPr>
            <a:r>
              <a:rPr sz="4400" b="1">
                <a:solidFill>
                  <a:srgbClr val="0B2E63"/>
                </a:solidFill>
                <a:latin typeface="Montserrat"/>
              </a:rPr>
              <a:t>The connected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4400" b="1">
                <a:solidFill>
                  <a:srgbClr val="0B2E63"/>
                </a:solidFill>
                <a:latin typeface="Montserrat"/>
              </a:defRPr>
            </a:pPr>
            <a:r>
              <a:rPr sz="4400" b="1">
                <a:solidFill>
                  <a:srgbClr val="0B2E63"/>
                </a:solidFill>
                <a:latin typeface="Montserrat"/>
              </a:rPr>
              <a:t>care opportunity.</a:t>
            </a:r>
          </a:p>
        </p:txBody>
      </p:sp>
      <p:sp>
        <p:nvSpPr>
          <p:cNvPr id="11" name="Text: One ecosystem. ProactiveClinics at its heart."/>
          <p:cNvSpPr txBox="1"/>
          <p:nvPr/>
        </p:nvSpPr>
        <p:spPr>
          <a:xfrm>
            <a:off x="502920" y="3776472"/>
            <a:ext cx="5257800" cy="91440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D6FD0"/>
                </a:solidFill>
                <a:latin typeface="Montserrat"/>
              </a:defRPr>
            </a:pPr>
            <a:r>
              <a:rPr sz="2400" b="1">
                <a:solidFill>
                  <a:srgbClr val="1D6FD0"/>
                </a:solidFill>
                <a:latin typeface="Montserrat"/>
              </a:rPr>
              <a:t>One ecosystem.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D6FD0"/>
                </a:solidFill>
                <a:latin typeface="Montserrat"/>
              </a:defRPr>
            </a:pPr>
            <a:r>
              <a:rPr sz="2400" b="1">
                <a:solidFill>
                  <a:srgbClr val="1D6FD0"/>
                </a:solidFill>
                <a:latin typeface="Montserrat"/>
              </a:rPr>
              <a:t>ProactiveClinics at its heart.</a:t>
            </a:r>
          </a:p>
        </p:txBody>
      </p:sp>
      <p:sp>
        <p:nvSpPr>
          <p:cNvPr id="12" name="Text: Unifying clinical care, technology and operations around one signature"/>
          <p:cNvSpPr txBox="1"/>
          <p:nvPr/>
        </p:nvSpPr>
        <p:spPr>
          <a:xfrm>
            <a:off x="502920" y="4983480"/>
            <a:ext cx="5349240" cy="8229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Unifying clinical care, technology and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operations around one signature platform.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1 / THE PROBLEM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01 / THE PROBLEM</a:t>
            </a:r>
          </a:p>
        </p:txBody>
      </p:sp>
      <p:sp>
        <p:nvSpPr>
          <p:cNvPr id="3" name="Text: 02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02 / 10</a:t>
            </a:r>
          </a:p>
        </p:txBody>
      </p:sp>
      <p:sp>
        <p:nvSpPr>
          <p:cNvPr id="4" name="Text: Care is connected. Its tools often are not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Care is connected. Its tools often are not.</a:t>
            </a:r>
          </a:p>
        </p:txBody>
      </p:sp>
      <p:sp>
        <p:nvSpPr>
          <p:cNvPr id="5" name="Text: The opportunity is to connect the work—not add another isolated applic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The opportunity is to connect the work—not add another isolated application.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404872"/>
            <a:ext cx="3602736" cy="324612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01"/>
          <p:cNvSpPr txBox="1"/>
          <p:nvPr/>
        </p:nvSpPr>
        <p:spPr>
          <a:xfrm>
            <a:off x="704088" y="2624328"/>
            <a:ext cx="320040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D6FD0"/>
                </a:solidFill>
                <a:latin typeface="Montserrat"/>
              </a:defRPr>
            </a:pPr>
            <a:r>
              <a:rPr sz="2200" b="1">
                <a:solidFill>
                  <a:srgbClr val="1D6FD0"/>
                </a:solidFill>
                <a:latin typeface="Montserrat"/>
              </a:rPr>
              <a:t>01</a:t>
            </a:r>
          </a:p>
        </p:txBody>
      </p:sp>
      <p:sp>
        <p:nvSpPr>
          <p:cNvPr id="11" name="Text: Clinical fragmentation"/>
          <p:cNvSpPr txBox="1"/>
          <p:nvPr/>
        </p:nvSpPr>
        <p:spPr>
          <a:xfrm>
            <a:off x="704088" y="3300984"/>
            <a:ext cx="3200400" cy="7772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Clinical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fragmentation</a:t>
            </a:r>
          </a:p>
        </p:txBody>
      </p:sp>
      <p:sp>
        <p:nvSpPr>
          <p:cNvPr id="12" name="Text: Patient records, orders and care coordination can live in separate wor"/>
          <p:cNvSpPr txBox="1"/>
          <p:nvPr/>
        </p:nvSpPr>
        <p:spPr>
          <a:xfrm>
            <a:off x="704088" y="4233672"/>
            <a:ext cx="3200400" cy="1325879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Patient records, orders and care coordination can live in separate workflows.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88536" y="2404872"/>
            <a:ext cx="3602736" cy="324612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: 02"/>
          <p:cNvSpPr txBox="1"/>
          <p:nvPr/>
        </p:nvSpPr>
        <p:spPr>
          <a:xfrm>
            <a:off x="4489703" y="2624328"/>
            <a:ext cx="320040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D6FD0"/>
                </a:solidFill>
                <a:latin typeface="Montserrat"/>
              </a:defRPr>
            </a:pPr>
            <a:r>
              <a:rPr sz="2200" b="1">
                <a:solidFill>
                  <a:srgbClr val="1D6FD0"/>
                </a:solidFill>
                <a:latin typeface="Montserrat"/>
              </a:rPr>
              <a:t>02</a:t>
            </a:r>
          </a:p>
        </p:txBody>
      </p:sp>
      <p:sp>
        <p:nvSpPr>
          <p:cNvPr id="15" name="Text: Operational friction"/>
          <p:cNvSpPr txBox="1"/>
          <p:nvPr/>
        </p:nvSpPr>
        <p:spPr>
          <a:xfrm>
            <a:off x="4489703" y="3300984"/>
            <a:ext cx="3200400" cy="7772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Operational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friction</a:t>
            </a:r>
          </a:p>
        </p:txBody>
      </p:sp>
      <p:sp>
        <p:nvSpPr>
          <p:cNvPr id="16" name="Text: Scheduling, enrollment and legal requests create additional handoffs."/>
          <p:cNvSpPr txBox="1"/>
          <p:nvPr/>
        </p:nvSpPr>
        <p:spPr>
          <a:xfrm>
            <a:off x="4489703" y="4233672"/>
            <a:ext cx="3200400" cy="1325879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Scheduling, enrollment and legal requests create additional handoffs.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404872"/>
            <a:ext cx="3602736" cy="324612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: 03"/>
          <p:cNvSpPr txBox="1"/>
          <p:nvPr/>
        </p:nvSpPr>
        <p:spPr>
          <a:xfrm>
            <a:off x="8275320" y="2624328"/>
            <a:ext cx="320040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D6FD0"/>
                </a:solidFill>
                <a:latin typeface="Montserrat"/>
              </a:defRPr>
            </a:pPr>
            <a:r>
              <a:rPr sz="2200" b="1">
                <a:solidFill>
                  <a:srgbClr val="1D6FD0"/>
                </a:solidFill>
                <a:latin typeface="Montserrat"/>
              </a:rPr>
              <a:t>03</a:t>
            </a:r>
          </a:p>
        </p:txBody>
      </p:sp>
      <p:sp>
        <p:nvSpPr>
          <p:cNvPr id="19" name="Text: Financial disconnect"/>
          <p:cNvSpPr txBox="1"/>
          <p:nvPr/>
        </p:nvSpPr>
        <p:spPr>
          <a:xfrm>
            <a:off x="8275320" y="3300984"/>
            <a:ext cx="3200400" cy="7772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Financial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disconnect</a:t>
            </a:r>
          </a:p>
        </p:txBody>
      </p:sp>
      <p:sp>
        <p:nvSpPr>
          <p:cNvPr id="20" name="Text: Claims, denials and collections need context from the clinical encount"/>
          <p:cNvSpPr txBox="1"/>
          <p:nvPr/>
        </p:nvSpPr>
        <p:spPr>
          <a:xfrm>
            <a:off x="8275320" y="4233672"/>
            <a:ext cx="3200400" cy="1325879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Claims, denials and collections need context from the clinical encounter.</a:t>
            </a:r>
          </a:p>
        </p:txBody>
      </p:sp>
      <p:sp>
        <p:nvSpPr>
          <p:cNvPr id="21" name="Text: Investment thesis: a shared operating layer can reduce handoffs. Outco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Investment thesis: a shared operating layer can reduce handoffs. Outcomes still require measurement.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2 / THE PUMS ECOSYSTEM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02 / THE PUMS ECOSYSTEM</a:t>
            </a:r>
          </a:p>
        </p:txBody>
      </p:sp>
      <p:sp>
        <p:nvSpPr>
          <p:cNvPr id="3" name="Text: 03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03 / 10</a:t>
            </a:r>
          </a:p>
        </p:txBody>
      </p:sp>
      <p:sp>
        <p:nvSpPr>
          <p:cNvPr id="4" name="Text: One ecosystem. A focused entry point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One ecosystem. A focused entry point.</a:t>
            </a:r>
          </a:p>
        </p:txBody>
      </p:sp>
      <p:sp>
        <p:nvSpPr>
          <p:cNvPr id="5" name="Text: Start with ProactiveClinics; extend shared capabilities across adjacen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Start with ProactiveClinics; extend shared capabilities across adjacent care settings.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67712"/>
            <a:ext cx="3767328" cy="3694176"/>
          </a:xfrm>
          <a:prstGeom prst="roundRect">
            <a:avLst>
              <a:gd name="adj" fmla="val 8000"/>
            </a:avLst>
          </a:prstGeom>
          <a:solidFill>
            <a:srgbClr val="EAF3FB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Brand image: logo-eco-clinic.png" descr="logo-eco-clin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392" y="2496312"/>
            <a:ext cx="2504095" cy="1389888"/>
          </a:xfrm>
          <a:prstGeom prst="rect">
            <a:avLst/>
          </a:prstGeom>
        </p:spPr>
      </p:pic>
      <p:sp>
        <p:nvSpPr>
          <p:cNvPr id="11" name="Text: SIGNATURE PRODUCT"/>
          <p:cNvSpPr txBox="1"/>
          <p:nvPr/>
        </p:nvSpPr>
        <p:spPr>
          <a:xfrm>
            <a:off x="777240" y="4096512"/>
            <a:ext cx="3200400" cy="25603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SIGNATURE PRODUCT</a:t>
            </a:r>
          </a:p>
        </p:txBody>
      </p:sp>
      <p:sp>
        <p:nvSpPr>
          <p:cNvPr id="12" name="Text: ProactiveClinics"/>
          <p:cNvSpPr txBox="1"/>
          <p:nvPr/>
        </p:nvSpPr>
        <p:spPr>
          <a:xfrm>
            <a:off x="777240" y="4526280"/>
            <a:ext cx="3200400" cy="45720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B2E63"/>
                </a:solidFill>
                <a:latin typeface="Montserrat"/>
              </a:defRPr>
            </a:pPr>
            <a:r>
              <a:rPr sz="2300" b="1">
                <a:solidFill>
                  <a:srgbClr val="0B2E63"/>
                </a:solidFill>
                <a:latin typeface="Montserrat"/>
              </a:rPr>
              <a:t>ProactiveClinics</a:t>
            </a:r>
          </a:p>
        </p:txBody>
      </p:sp>
      <p:sp>
        <p:nvSpPr>
          <p:cNvPr id="13" name="Text: Clinical care + the practice operating platform."/>
          <p:cNvSpPr txBox="1"/>
          <p:nvPr/>
        </p:nvSpPr>
        <p:spPr>
          <a:xfrm>
            <a:off x="777240" y="5166360"/>
            <a:ext cx="3200400" cy="6766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Clinical care + the practice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operating platform.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98848" y="2267712"/>
            <a:ext cx="3520440" cy="1728216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Brand image: logo-eco-homecare.png" descr="logo-eco-homec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2607501"/>
            <a:ext cx="960120" cy="490852"/>
          </a:xfrm>
          <a:prstGeom prst="rect">
            <a:avLst/>
          </a:prstGeom>
        </p:spPr>
      </p:pic>
      <p:sp>
        <p:nvSpPr>
          <p:cNvPr id="16" name="Text: Home care"/>
          <p:cNvSpPr txBox="1"/>
          <p:nvPr/>
        </p:nvSpPr>
        <p:spPr>
          <a:xfrm>
            <a:off x="5724144" y="2532888"/>
            <a:ext cx="2121408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B2E63"/>
                </a:solidFill>
                <a:latin typeface="Montserrat"/>
              </a:defRPr>
            </a:pPr>
            <a:r>
              <a:rPr sz="1800" b="1">
                <a:solidFill>
                  <a:srgbClr val="0B2E63"/>
                </a:solidFill>
                <a:latin typeface="Montserrat"/>
              </a:rPr>
              <a:t>Home care</a:t>
            </a:r>
          </a:p>
        </p:txBody>
      </p:sp>
      <p:sp>
        <p:nvSpPr>
          <p:cNvPr id="17" name="Text: Coordination + monitoring"/>
          <p:cNvSpPr txBox="1"/>
          <p:nvPr/>
        </p:nvSpPr>
        <p:spPr>
          <a:xfrm>
            <a:off x="4681728" y="3474720"/>
            <a:ext cx="3154680" cy="42976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Coordination + monitoring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65592" y="2267712"/>
            <a:ext cx="3520440" cy="1728216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Brand image: logo-eco-bh.png" descr="logo-eco-b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2584697"/>
            <a:ext cx="960120" cy="536461"/>
          </a:xfrm>
          <a:prstGeom prst="rect">
            <a:avLst/>
          </a:prstGeom>
        </p:spPr>
      </p:pic>
      <p:sp>
        <p:nvSpPr>
          <p:cNvPr id="20" name="Text: Behavioral health"/>
          <p:cNvSpPr txBox="1"/>
          <p:nvPr/>
        </p:nvSpPr>
        <p:spPr>
          <a:xfrm>
            <a:off x="9390888" y="2532888"/>
            <a:ext cx="2121408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B2E63"/>
                </a:solidFill>
                <a:latin typeface="Montserrat"/>
              </a:defRPr>
            </a:pPr>
            <a:r>
              <a:rPr sz="1800" b="1">
                <a:solidFill>
                  <a:srgbClr val="0B2E63"/>
                </a:solidFill>
                <a:latin typeface="Montserrat"/>
              </a:rPr>
              <a:t>Behavioral health</a:t>
            </a:r>
          </a:p>
        </p:txBody>
      </p:sp>
      <p:sp>
        <p:nvSpPr>
          <p:cNvPr id="21" name="Text: Pediatric + family care"/>
          <p:cNvSpPr txBox="1"/>
          <p:nvPr/>
        </p:nvSpPr>
        <p:spPr>
          <a:xfrm>
            <a:off x="8348471" y="3474720"/>
            <a:ext cx="3154680" cy="42976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Pediatric + family care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98848" y="4233672"/>
            <a:ext cx="3520440" cy="1728216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Brand image: logo-eco-medtech.png" descr="logo-eco-medte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296" y="4600015"/>
            <a:ext cx="960120" cy="437744"/>
          </a:xfrm>
          <a:prstGeom prst="rect">
            <a:avLst/>
          </a:prstGeom>
        </p:spPr>
      </p:pic>
      <p:sp>
        <p:nvSpPr>
          <p:cNvPr id="24" name="Text: MedTech"/>
          <p:cNvSpPr txBox="1"/>
          <p:nvPr/>
        </p:nvSpPr>
        <p:spPr>
          <a:xfrm>
            <a:off x="5724144" y="4498848"/>
            <a:ext cx="2121408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B2E63"/>
                </a:solidFill>
                <a:latin typeface="Montserrat"/>
              </a:defRPr>
            </a:pPr>
            <a:r>
              <a:rPr sz="1800" b="1">
                <a:solidFill>
                  <a:srgbClr val="0B2E63"/>
                </a:solidFill>
                <a:latin typeface="Montserrat"/>
              </a:rPr>
              <a:t>MedTech</a:t>
            </a:r>
          </a:p>
        </p:txBody>
      </p:sp>
      <p:sp>
        <p:nvSpPr>
          <p:cNvPr id="25" name="Text: Devices + integrations"/>
          <p:cNvSpPr txBox="1"/>
          <p:nvPr/>
        </p:nvSpPr>
        <p:spPr>
          <a:xfrm>
            <a:off x="4681728" y="5440680"/>
            <a:ext cx="3154680" cy="42976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Devices + integrations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65592" y="4233672"/>
            <a:ext cx="3520440" cy="1728216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Brand image: logo-eco-core.png" descr="logo-eco-co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0" y="4539838"/>
            <a:ext cx="960120" cy="558099"/>
          </a:xfrm>
          <a:prstGeom prst="rect">
            <a:avLst/>
          </a:prstGeom>
        </p:spPr>
      </p:pic>
      <p:sp>
        <p:nvSpPr>
          <p:cNvPr id="28" name="Text: Core"/>
          <p:cNvSpPr txBox="1"/>
          <p:nvPr/>
        </p:nvSpPr>
        <p:spPr>
          <a:xfrm>
            <a:off x="9390888" y="4498848"/>
            <a:ext cx="2121408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B2E63"/>
                </a:solidFill>
                <a:latin typeface="Montserrat"/>
              </a:defRPr>
            </a:pPr>
            <a:r>
              <a:rPr sz="1800" b="1">
                <a:solidFill>
                  <a:srgbClr val="0B2E63"/>
                </a:solidFill>
                <a:latin typeface="Montserrat"/>
              </a:rPr>
              <a:t>Core</a:t>
            </a:r>
          </a:p>
        </p:txBody>
      </p:sp>
      <p:sp>
        <p:nvSpPr>
          <p:cNvPr id="29" name="Text: AI + cloud + data"/>
          <p:cNvSpPr txBox="1"/>
          <p:nvPr/>
        </p:nvSpPr>
        <p:spPr>
          <a:xfrm>
            <a:off x="8348471" y="5440680"/>
            <a:ext cx="3154680" cy="42976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AI + cloud + data</a:t>
            </a:r>
          </a:p>
        </p:txBody>
      </p:sp>
      <p:sp>
        <p:nvSpPr>
          <p:cNvPr id="30" name="Text: Corporate ecosystem positioning. Expansion is strategic intent, not a 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Corporate ecosystem positioning. Expansion is strategic intent, not a claim that every division is deployed.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3 / THE SIGNATURE PRODUCT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03 / THE SIGNATURE PRODUCT</a:t>
            </a:r>
          </a:p>
        </p:txBody>
      </p:sp>
      <p:sp>
        <p:nvSpPr>
          <p:cNvPr id="3" name="Text: 04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04 / 10</a:t>
            </a:r>
          </a:p>
        </p:txBody>
      </p:sp>
      <p:sp>
        <p:nvSpPr>
          <p:cNvPr id="4" name="Text: ProactiveClinics: beyond the patient chart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ProactiveClinics: beyond the patient chart.</a:t>
            </a:r>
          </a:p>
        </p:txBody>
      </p:sp>
      <p:sp>
        <p:nvSpPr>
          <p:cNvPr id="5" name="Text: An EHR/EMR + AI healthcare operating platform for the whole practice.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An EHR/EMR + AI healthcare operating platform for the whole practice.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395728"/>
            <a:ext cx="50292" cy="822960"/>
          </a:xfrm>
          <a:prstGeom prst="rect">
            <a:avLst/>
          </a:prstGeom>
          <a:solidFill>
            <a:srgbClr val="1D6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Clinical + patient"/>
          <p:cNvSpPr txBox="1"/>
          <p:nvPr/>
        </p:nvSpPr>
        <p:spPr>
          <a:xfrm>
            <a:off x="713232" y="2359152"/>
            <a:ext cx="5943600" cy="35661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Clinical + patient</a:t>
            </a:r>
          </a:p>
        </p:txBody>
      </p:sp>
      <p:sp>
        <p:nvSpPr>
          <p:cNvPr id="11" name="Text: Charting, orders, scheduling, intake and patient engagement."/>
          <p:cNvSpPr txBox="1"/>
          <p:nvPr/>
        </p:nvSpPr>
        <p:spPr>
          <a:xfrm>
            <a:off x="713232" y="2788920"/>
            <a:ext cx="5532120" cy="66751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Charting, orders, scheduling, intake and patient engagement.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3502152"/>
            <a:ext cx="50292" cy="822960"/>
          </a:xfrm>
          <a:prstGeom prst="rect">
            <a:avLst/>
          </a:prstGeom>
          <a:solidFill>
            <a:srgbClr val="1D6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: Financial + operational"/>
          <p:cNvSpPr txBox="1"/>
          <p:nvPr/>
        </p:nvSpPr>
        <p:spPr>
          <a:xfrm>
            <a:off x="713232" y="3465576"/>
            <a:ext cx="5943600" cy="35661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Financial + operational</a:t>
            </a:r>
          </a:p>
        </p:txBody>
      </p:sp>
      <p:sp>
        <p:nvSpPr>
          <p:cNvPr id="14" name="Text: Eligibility, claims, ERA, denials and credentialing workflows."/>
          <p:cNvSpPr txBox="1"/>
          <p:nvPr/>
        </p:nvSpPr>
        <p:spPr>
          <a:xfrm>
            <a:off x="713232" y="3895344"/>
            <a:ext cx="5532120" cy="66751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Eligibility, claims, ERA, denials and credentialing workflows.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4608576"/>
            <a:ext cx="50292" cy="822960"/>
          </a:xfrm>
          <a:prstGeom prst="rect">
            <a:avLst/>
          </a:prstGeom>
          <a:solidFill>
            <a:srgbClr val="1D6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: Legal + connected"/>
          <p:cNvSpPr txBox="1"/>
          <p:nvPr/>
        </p:nvSpPr>
        <p:spPr>
          <a:xfrm>
            <a:off x="713232" y="4572000"/>
            <a:ext cx="5943600" cy="35661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Legal + connected</a:t>
            </a:r>
          </a:p>
        </p:txBody>
      </p:sp>
      <p:sp>
        <p:nvSpPr>
          <p:cNvPr id="17" name="Text: Attorney / PI workflows, records requests and data exchange."/>
          <p:cNvSpPr txBox="1"/>
          <p:nvPr/>
        </p:nvSpPr>
        <p:spPr>
          <a:xfrm>
            <a:off x="713232" y="5001768"/>
            <a:ext cx="5532120" cy="66751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Attorney / PI workflows, records requests and data exchange.</a:t>
            </a:r>
          </a:p>
        </p:txBody>
      </p:sp>
      <p:pic>
        <p:nvPicPr>
          <p:cNvPr id="18" name="Brand image: hero-tablet.png" descr="hero-tablet-856-4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2" y="2359152"/>
            <a:ext cx="4892040" cy="2852928"/>
          </a:xfrm>
          <a:prstGeom prst="rect">
            <a:avLst/>
          </a:prstGeom>
        </p:spPr>
      </p:pic>
      <p:sp>
        <p:nvSpPr>
          <p:cNvPr id="19" name="Text: AI assists. Clinicians stay in control."/>
          <p:cNvSpPr txBox="1"/>
          <p:nvPr/>
        </p:nvSpPr>
        <p:spPr>
          <a:xfrm>
            <a:off x="6793992" y="5285232"/>
            <a:ext cx="4892040" cy="56692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D6FD0"/>
                </a:solidFill>
                <a:latin typeface="Montserrat"/>
              </a:defRPr>
            </a:pPr>
            <a:r>
              <a:rPr sz="1800" b="1">
                <a:solidFill>
                  <a:srgbClr val="1D6FD0"/>
                </a:solidFill>
                <a:latin typeface="Montserrat"/>
              </a:rPr>
              <a:t>AI assists. Clinicians stay in control.</a:t>
            </a:r>
          </a:p>
        </p:txBody>
      </p:sp>
      <p:sp>
        <p:nvSpPr>
          <p:cNvPr id="20" name="Text: S1–S3: company-described capabilities. Confirm workflow availability a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S1–S3: company-described capabilities. Confirm workflow availability and integration scope with the team.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F4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4 / EARLY TRACTION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AF3FB"/>
                </a:solidFill>
                <a:latin typeface="Montserrat"/>
              </a:defRPr>
            </a:pPr>
            <a:r>
              <a:rPr sz="1200" b="1">
                <a:solidFill>
                  <a:srgbClr val="EAF3FB"/>
                </a:solidFill>
                <a:latin typeface="Montserrat"/>
              </a:rPr>
              <a:t>04 / EARLY TRACTION</a:t>
            </a:r>
          </a:p>
        </p:txBody>
      </p:sp>
      <p:sp>
        <p:nvSpPr>
          <p:cNvPr id="3" name="Text: 05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EAF3FB"/>
                </a:solidFill>
                <a:latin typeface="Montserrat"/>
              </a:defRPr>
            </a:pPr>
            <a:r>
              <a:rPr sz="1200" b="0">
                <a:solidFill>
                  <a:srgbClr val="EAF3FB"/>
                </a:solidFill>
                <a:latin typeface="Montserrat"/>
              </a:rPr>
              <a:t>05 / 10</a:t>
            </a:r>
          </a:p>
        </p:txBody>
      </p:sp>
      <p:sp>
        <p:nvSpPr>
          <p:cNvPr id="4" name="Text: Three pilots. Already live and working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FFFFFF"/>
                </a:solidFill>
                <a:latin typeface="Montserrat"/>
              </a:defRPr>
            </a:pPr>
            <a:r>
              <a:rPr sz="3400" b="1">
                <a:solidFill>
                  <a:srgbClr val="FFFFFF"/>
                </a:solidFill>
                <a:latin typeface="Montserrat"/>
              </a:rPr>
              <a:t>Three pilots. Already live and working.</a:t>
            </a:r>
          </a:p>
        </p:txBody>
      </p:sp>
      <p:sp>
        <p:nvSpPr>
          <p:cNvPr id="5" name="Text: ProactiveClinics is moving from product development into real-world us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EAF3FB"/>
                </a:solidFill>
                <a:latin typeface="Montserrat"/>
              </a:defRPr>
            </a:pPr>
            <a:r>
              <a:rPr sz="1800" b="0">
                <a:solidFill>
                  <a:srgbClr val="EAF3FB"/>
                </a:solidFill>
                <a:latin typeface="Montserrat"/>
              </a:rPr>
              <a:t>ProactiveClinics is moving from product development into real-world use.*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0B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EAF3FB"/>
                </a:solidFill>
                <a:latin typeface="Montserrat"/>
              </a:defRPr>
            </a:pPr>
            <a:r>
              <a:rPr sz="1200" b="0">
                <a:solidFill>
                  <a:srgbClr val="EAF3FB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EAF3FB"/>
                </a:solidFill>
                <a:latin typeface="Montserrat"/>
              </a:defRPr>
            </a:pPr>
            <a:r>
              <a:rPr sz="1200" b="0">
                <a:solidFill>
                  <a:srgbClr val="EAF3FB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450592"/>
            <a:ext cx="3602736" cy="2231136"/>
          </a:xfrm>
          <a:prstGeom prst="roundRect">
            <a:avLst>
              <a:gd name="adj" fmla="val 8000"/>
            </a:avLst>
          </a:prstGeom>
          <a:solidFill>
            <a:srgbClr val="0B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01"/>
          <p:cNvSpPr txBox="1"/>
          <p:nvPr/>
        </p:nvSpPr>
        <p:spPr>
          <a:xfrm>
            <a:off x="758952" y="2706624"/>
            <a:ext cx="1828800" cy="8503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FFFFFF"/>
                </a:solidFill>
                <a:latin typeface="Montserrat"/>
              </a:defRPr>
            </a:pPr>
            <a:r>
              <a:rPr sz="4800" b="1">
                <a:solidFill>
                  <a:srgbClr val="FFFFFF"/>
                </a:solidFill>
                <a:latin typeface="Montserrat"/>
              </a:rPr>
              <a:t>01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8952" y="3749039"/>
            <a:ext cx="118872" cy="118872"/>
          </a:xfrm>
          <a:prstGeom prst="roundRect">
            <a:avLst>
              <a:gd name="adj" fmla="val 8000"/>
            </a:avLst>
          </a:prstGeom>
          <a:solidFill>
            <a:srgbClr val="2FA8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: LIVE PILOT"/>
          <p:cNvSpPr txBox="1"/>
          <p:nvPr/>
        </p:nvSpPr>
        <p:spPr>
          <a:xfrm>
            <a:off x="1014984" y="3648456"/>
            <a:ext cx="2724912" cy="3200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Montserrat"/>
              </a:defRPr>
            </a:pPr>
            <a:r>
              <a:rPr sz="1800" b="1">
                <a:solidFill>
                  <a:srgbClr val="FFFFFF"/>
                </a:solidFill>
                <a:latin typeface="Montserrat"/>
              </a:rPr>
              <a:t>LIVE PILOT</a:t>
            </a:r>
          </a:p>
        </p:txBody>
      </p:sp>
      <p:sp>
        <p:nvSpPr>
          <p:cNvPr id="13" name="Text: ProactiveClinics"/>
          <p:cNvSpPr txBox="1"/>
          <p:nvPr/>
        </p:nvSpPr>
        <p:spPr>
          <a:xfrm>
            <a:off x="758952" y="4187952"/>
            <a:ext cx="3090672" cy="329184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EAF3FB"/>
                </a:solidFill>
                <a:latin typeface="Montserrat"/>
              </a:defRPr>
            </a:pPr>
            <a:r>
              <a:rPr sz="1800" b="0">
                <a:solidFill>
                  <a:srgbClr val="EAF3FB"/>
                </a:solidFill>
                <a:latin typeface="Montserrat"/>
              </a:rPr>
              <a:t>ProactiveClinics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88536" y="2450592"/>
            <a:ext cx="3602736" cy="2231136"/>
          </a:xfrm>
          <a:prstGeom prst="roundRect">
            <a:avLst>
              <a:gd name="adj" fmla="val 8000"/>
            </a:avLst>
          </a:prstGeom>
          <a:solidFill>
            <a:srgbClr val="0B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: 02"/>
          <p:cNvSpPr txBox="1"/>
          <p:nvPr/>
        </p:nvSpPr>
        <p:spPr>
          <a:xfrm>
            <a:off x="4544568" y="2706624"/>
            <a:ext cx="1828800" cy="8503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FFFFFF"/>
                </a:solidFill>
                <a:latin typeface="Montserrat"/>
              </a:defRPr>
            </a:pPr>
            <a:r>
              <a:rPr sz="4800" b="1">
                <a:solidFill>
                  <a:srgbClr val="FFFFFF"/>
                </a:solidFill>
                <a:latin typeface="Montserrat"/>
              </a:rPr>
              <a:t>02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44568" y="3749039"/>
            <a:ext cx="118872" cy="118872"/>
          </a:xfrm>
          <a:prstGeom prst="roundRect">
            <a:avLst>
              <a:gd name="adj" fmla="val 8000"/>
            </a:avLst>
          </a:prstGeom>
          <a:solidFill>
            <a:srgbClr val="2FA8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: LIVE PILOT"/>
          <p:cNvSpPr txBox="1"/>
          <p:nvPr/>
        </p:nvSpPr>
        <p:spPr>
          <a:xfrm>
            <a:off x="4800600" y="3648456"/>
            <a:ext cx="2724912" cy="3200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Montserrat"/>
              </a:defRPr>
            </a:pPr>
            <a:r>
              <a:rPr sz="1800" b="1">
                <a:solidFill>
                  <a:srgbClr val="FFFFFF"/>
                </a:solidFill>
                <a:latin typeface="Montserrat"/>
              </a:rPr>
              <a:t>LIVE PILOT</a:t>
            </a:r>
          </a:p>
        </p:txBody>
      </p:sp>
      <p:sp>
        <p:nvSpPr>
          <p:cNvPr id="18" name="Text: ProactiveClinics"/>
          <p:cNvSpPr txBox="1"/>
          <p:nvPr/>
        </p:nvSpPr>
        <p:spPr>
          <a:xfrm>
            <a:off x="4544568" y="4187952"/>
            <a:ext cx="3090672" cy="329184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EAF3FB"/>
                </a:solidFill>
                <a:latin typeface="Montserrat"/>
              </a:defRPr>
            </a:pPr>
            <a:r>
              <a:rPr sz="1800" b="0">
                <a:solidFill>
                  <a:srgbClr val="EAF3FB"/>
                </a:solidFill>
                <a:latin typeface="Montserrat"/>
              </a:rPr>
              <a:t>ProactiveClinics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4152" y="2450592"/>
            <a:ext cx="3602736" cy="2231136"/>
          </a:xfrm>
          <a:prstGeom prst="roundRect">
            <a:avLst>
              <a:gd name="adj" fmla="val 8000"/>
            </a:avLst>
          </a:prstGeom>
          <a:solidFill>
            <a:srgbClr val="0B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: 03"/>
          <p:cNvSpPr txBox="1"/>
          <p:nvPr/>
        </p:nvSpPr>
        <p:spPr>
          <a:xfrm>
            <a:off x="8330183" y="2706624"/>
            <a:ext cx="1828800" cy="8503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FFFFFF"/>
                </a:solidFill>
                <a:latin typeface="Montserrat"/>
              </a:defRPr>
            </a:pPr>
            <a:r>
              <a:rPr sz="4800" b="1">
                <a:solidFill>
                  <a:srgbClr val="FFFFFF"/>
                </a:solidFill>
                <a:latin typeface="Montserrat"/>
              </a:rPr>
              <a:t>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30183" y="3749039"/>
            <a:ext cx="118872" cy="118872"/>
          </a:xfrm>
          <a:prstGeom prst="roundRect">
            <a:avLst>
              <a:gd name="adj" fmla="val 8000"/>
            </a:avLst>
          </a:prstGeom>
          <a:solidFill>
            <a:srgbClr val="2FA8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: LIVE PILOT"/>
          <p:cNvSpPr txBox="1"/>
          <p:nvPr/>
        </p:nvSpPr>
        <p:spPr>
          <a:xfrm>
            <a:off x="8586216" y="3648456"/>
            <a:ext cx="2724912" cy="3200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Montserrat"/>
              </a:defRPr>
            </a:pPr>
            <a:r>
              <a:rPr sz="1800" b="1">
                <a:solidFill>
                  <a:srgbClr val="FFFFFF"/>
                </a:solidFill>
                <a:latin typeface="Montserrat"/>
              </a:rPr>
              <a:t>LIVE PILOT</a:t>
            </a:r>
          </a:p>
        </p:txBody>
      </p:sp>
      <p:sp>
        <p:nvSpPr>
          <p:cNvPr id="23" name="Text: ProactiveClinics"/>
          <p:cNvSpPr txBox="1"/>
          <p:nvPr/>
        </p:nvSpPr>
        <p:spPr>
          <a:xfrm>
            <a:off x="8330183" y="4187952"/>
            <a:ext cx="3090672" cy="329184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EAF3FB"/>
                </a:solidFill>
                <a:latin typeface="Montserrat"/>
              </a:defRPr>
            </a:pPr>
            <a:r>
              <a:rPr sz="1800" b="0">
                <a:solidFill>
                  <a:srgbClr val="EAF3FB"/>
                </a:solidFill>
                <a:latin typeface="Montserrat"/>
              </a:rPr>
              <a:t>ProactiveClinics</a:t>
            </a:r>
          </a:p>
        </p:txBody>
      </p:sp>
      <p:sp>
        <p:nvSpPr>
          <p:cNvPr id="24" name="Text: The next proof point: measurable, repeatable adoption."/>
          <p:cNvSpPr txBox="1"/>
          <p:nvPr/>
        </p:nvSpPr>
        <p:spPr>
          <a:xfrm>
            <a:off x="502920" y="5010912"/>
            <a:ext cx="10972800" cy="5486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Montserrat"/>
              </a:defRPr>
            </a:pPr>
            <a:r>
              <a:rPr sz="2500" b="1">
                <a:solidFill>
                  <a:srgbClr val="FFFFFF"/>
                </a:solidFill>
                <a:latin typeface="Montserrat"/>
              </a:rPr>
              <a:t>The next proof point: measurable, repeatable adoption.</a:t>
            </a:r>
          </a:p>
        </p:txBody>
      </p:sp>
      <p:sp>
        <p:nvSpPr>
          <p:cNvPr id="25" name="Text: *Company-reported; not independently verified. Pilot identities and re"/>
          <p:cNvSpPr txBox="1"/>
          <p:nvPr/>
        </p:nvSpPr>
        <p:spPr>
          <a:xfrm>
            <a:off x="502920" y="5696712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EAF3FB"/>
                </a:solidFill>
                <a:latin typeface="Montserrat"/>
              </a:defRPr>
            </a:pPr>
            <a:r>
              <a:rPr sz="1300" b="0">
                <a:solidFill>
                  <a:srgbClr val="EAF3FB"/>
                </a:solidFill>
                <a:latin typeface="Montserrat"/>
              </a:rPr>
              <a:t>*Company-reported; not independently verified. Pilot identities and results are not disclosed.</a:t>
            </a:r>
          </a:p>
        </p:txBody>
      </p:sp>
      <p:sp>
        <p:nvSpPr>
          <p:cNvPr id="26" name="Text: No paid-customer count, revenue or clinical outcomes are implied."/>
          <p:cNvSpPr txBox="1"/>
          <p:nvPr/>
        </p:nvSpPr>
        <p:spPr>
          <a:xfrm>
            <a:off x="502920" y="6053328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EAF3FB"/>
                </a:solidFill>
                <a:latin typeface="Montserrat"/>
              </a:defRPr>
            </a:pPr>
            <a:r>
              <a:rPr sz="1200" b="0">
                <a:solidFill>
                  <a:srgbClr val="EAF3FB"/>
                </a:solidFill>
                <a:latin typeface="Montserrat"/>
              </a:rPr>
              <a:t>No paid-customer count, revenue or clinical outcomes are implied.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5 / WORKFLOW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05 / WORKFLOW</a:t>
            </a:r>
          </a:p>
        </p:txBody>
      </p:sp>
      <p:sp>
        <p:nvSpPr>
          <p:cNvPr id="3" name="Text: 06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06 / 10</a:t>
            </a:r>
          </a:p>
        </p:txBody>
      </p:sp>
      <p:sp>
        <p:nvSpPr>
          <p:cNvPr id="4" name="Text: One operating layer across the visit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One operating layer across the visit.</a:t>
            </a:r>
          </a:p>
        </p:txBody>
      </p:sp>
      <p:sp>
        <p:nvSpPr>
          <p:cNvPr id="5" name="Text: Connect the clinical encounter to the operational work around it.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Connect the clinical encounter to the operational work around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423160"/>
            <a:ext cx="2103120" cy="246888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01"/>
          <p:cNvSpPr txBox="1"/>
          <p:nvPr/>
        </p:nvSpPr>
        <p:spPr>
          <a:xfrm>
            <a:off x="667512" y="2660904"/>
            <a:ext cx="1773936" cy="40233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D6FD0"/>
                </a:solidFill>
                <a:latin typeface="Montserrat"/>
              </a:defRPr>
            </a:pPr>
            <a:r>
              <a:rPr sz="2300" b="1">
                <a:solidFill>
                  <a:srgbClr val="1D6FD0"/>
                </a:solidFill>
                <a:latin typeface="Montserrat"/>
              </a:rPr>
              <a:t>01</a:t>
            </a:r>
          </a:p>
        </p:txBody>
      </p:sp>
      <p:sp>
        <p:nvSpPr>
          <p:cNvPr id="11" name="Text: Engage"/>
          <p:cNvSpPr txBox="1"/>
          <p:nvPr/>
        </p:nvSpPr>
        <p:spPr>
          <a:xfrm>
            <a:off x="667512" y="3355848"/>
            <a:ext cx="1773936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E63"/>
                </a:solidFill>
                <a:latin typeface="Montserrat"/>
              </a:defRPr>
            </a:pPr>
            <a:r>
              <a:rPr sz="1900" b="1">
                <a:solidFill>
                  <a:srgbClr val="0B2E63"/>
                </a:solidFill>
                <a:latin typeface="Montserrat"/>
              </a:rPr>
              <a:t>Engage</a:t>
            </a:r>
          </a:p>
        </p:txBody>
      </p:sp>
      <p:sp>
        <p:nvSpPr>
          <p:cNvPr id="12" name="Text: Portal, booking and intake"/>
          <p:cNvSpPr txBox="1"/>
          <p:nvPr/>
        </p:nvSpPr>
        <p:spPr>
          <a:xfrm>
            <a:off x="667512" y="3986784"/>
            <a:ext cx="1773936" cy="72237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Portal, booking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and intake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0632" y="2423160"/>
            <a:ext cx="2103120" cy="2468880"/>
          </a:xfrm>
          <a:prstGeom prst="roundRect">
            <a:avLst>
              <a:gd name="adj" fmla="val 8000"/>
            </a:avLst>
          </a:prstGeom>
          <a:solidFill>
            <a:srgbClr val="EAF3FB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: 02"/>
          <p:cNvSpPr txBox="1"/>
          <p:nvPr/>
        </p:nvSpPr>
        <p:spPr>
          <a:xfrm>
            <a:off x="2935224" y="2660904"/>
            <a:ext cx="1773936" cy="40233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D6FD0"/>
                </a:solidFill>
                <a:latin typeface="Montserrat"/>
              </a:defRPr>
            </a:pPr>
            <a:r>
              <a:rPr sz="2300" b="1">
                <a:solidFill>
                  <a:srgbClr val="1D6FD0"/>
                </a:solidFill>
                <a:latin typeface="Montserrat"/>
              </a:rPr>
              <a:t>02</a:t>
            </a:r>
          </a:p>
        </p:txBody>
      </p:sp>
      <p:sp>
        <p:nvSpPr>
          <p:cNvPr id="15" name="Text: Care"/>
          <p:cNvSpPr txBox="1"/>
          <p:nvPr/>
        </p:nvSpPr>
        <p:spPr>
          <a:xfrm>
            <a:off x="2935224" y="3355848"/>
            <a:ext cx="1773936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E63"/>
                </a:solidFill>
                <a:latin typeface="Montserrat"/>
              </a:defRPr>
            </a:pPr>
            <a:r>
              <a:rPr sz="1900" b="1">
                <a:solidFill>
                  <a:srgbClr val="0B2E63"/>
                </a:solidFill>
                <a:latin typeface="Montserrat"/>
              </a:rPr>
              <a:t>Care</a:t>
            </a:r>
          </a:p>
        </p:txBody>
      </p:sp>
      <p:sp>
        <p:nvSpPr>
          <p:cNvPr id="16" name="Text: Charting, orders and AI assistance"/>
          <p:cNvSpPr txBox="1"/>
          <p:nvPr/>
        </p:nvSpPr>
        <p:spPr>
          <a:xfrm>
            <a:off x="2935224" y="3986784"/>
            <a:ext cx="1773936" cy="72237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Charting, orders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and AI assistance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38344" y="2423160"/>
            <a:ext cx="2103120" cy="246888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: 03"/>
          <p:cNvSpPr txBox="1"/>
          <p:nvPr/>
        </p:nvSpPr>
        <p:spPr>
          <a:xfrm>
            <a:off x="5202936" y="2660904"/>
            <a:ext cx="1773936" cy="40233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D6FD0"/>
                </a:solidFill>
                <a:latin typeface="Montserrat"/>
              </a:defRPr>
            </a:pPr>
            <a:r>
              <a:rPr sz="2300" b="1">
                <a:solidFill>
                  <a:srgbClr val="1D6FD0"/>
                </a:solidFill>
                <a:latin typeface="Montserrat"/>
              </a:rPr>
              <a:t>03</a:t>
            </a:r>
          </a:p>
        </p:txBody>
      </p:sp>
      <p:sp>
        <p:nvSpPr>
          <p:cNvPr id="19" name="Text: Collect"/>
          <p:cNvSpPr txBox="1"/>
          <p:nvPr/>
        </p:nvSpPr>
        <p:spPr>
          <a:xfrm>
            <a:off x="5202936" y="3355848"/>
            <a:ext cx="1773936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E63"/>
                </a:solidFill>
                <a:latin typeface="Montserrat"/>
              </a:defRPr>
            </a:pPr>
            <a:r>
              <a:rPr sz="1900" b="1">
                <a:solidFill>
                  <a:srgbClr val="0B2E63"/>
                </a:solidFill>
                <a:latin typeface="Montserrat"/>
              </a:rPr>
              <a:t>Collect</a:t>
            </a:r>
          </a:p>
        </p:txBody>
      </p:sp>
      <p:sp>
        <p:nvSpPr>
          <p:cNvPr id="20" name="Text: Eligibility, claims and remittance"/>
          <p:cNvSpPr txBox="1"/>
          <p:nvPr/>
        </p:nvSpPr>
        <p:spPr>
          <a:xfrm>
            <a:off x="5202936" y="3986784"/>
            <a:ext cx="1773936" cy="72237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Eligibility, claims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and remittance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06055" y="2423160"/>
            <a:ext cx="2103120" cy="246888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: 04"/>
          <p:cNvSpPr txBox="1"/>
          <p:nvPr/>
        </p:nvSpPr>
        <p:spPr>
          <a:xfrm>
            <a:off x="7470648" y="2660904"/>
            <a:ext cx="1773936" cy="40233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D6FD0"/>
                </a:solidFill>
                <a:latin typeface="Montserrat"/>
              </a:defRPr>
            </a:pPr>
            <a:r>
              <a:rPr sz="2300" b="1">
                <a:solidFill>
                  <a:srgbClr val="1D6FD0"/>
                </a:solidFill>
                <a:latin typeface="Montserrat"/>
              </a:rPr>
              <a:t>04</a:t>
            </a:r>
          </a:p>
        </p:txBody>
      </p:sp>
      <p:sp>
        <p:nvSpPr>
          <p:cNvPr id="23" name="Text: Coordinate"/>
          <p:cNvSpPr txBox="1"/>
          <p:nvPr/>
        </p:nvSpPr>
        <p:spPr>
          <a:xfrm>
            <a:off x="7470648" y="3355848"/>
            <a:ext cx="1773936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E63"/>
                </a:solidFill>
                <a:latin typeface="Montserrat"/>
              </a:defRPr>
            </a:pPr>
            <a:r>
              <a:rPr sz="1900" b="1">
                <a:solidFill>
                  <a:srgbClr val="0B2E63"/>
                </a:solidFill>
                <a:latin typeface="Montserrat"/>
              </a:rPr>
              <a:t>Coordinate</a:t>
            </a:r>
          </a:p>
        </p:txBody>
      </p:sp>
      <p:sp>
        <p:nvSpPr>
          <p:cNvPr id="24" name="Text: Credentialing, records and PI"/>
          <p:cNvSpPr txBox="1"/>
          <p:nvPr/>
        </p:nvSpPr>
        <p:spPr>
          <a:xfrm>
            <a:off x="7470648" y="3986784"/>
            <a:ext cx="1773936" cy="72237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Credentialing,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records and PI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73768" y="2423160"/>
            <a:ext cx="2103120" cy="2468880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: 05"/>
          <p:cNvSpPr txBox="1"/>
          <p:nvPr/>
        </p:nvSpPr>
        <p:spPr>
          <a:xfrm>
            <a:off x="9738360" y="2660904"/>
            <a:ext cx="1773936" cy="40233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D6FD0"/>
                </a:solidFill>
                <a:latin typeface="Montserrat"/>
              </a:defRPr>
            </a:pPr>
            <a:r>
              <a:rPr sz="2300" b="1">
                <a:solidFill>
                  <a:srgbClr val="1D6FD0"/>
                </a:solidFill>
                <a:latin typeface="Montserrat"/>
              </a:rPr>
              <a:t>05</a:t>
            </a:r>
          </a:p>
        </p:txBody>
      </p:sp>
      <p:sp>
        <p:nvSpPr>
          <p:cNvPr id="27" name="Text: Understand"/>
          <p:cNvSpPr txBox="1"/>
          <p:nvPr/>
        </p:nvSpPr>
        <p:spPr>
          <a:xfrm>
            <a:off x="9738360" y="3355848"/>
            <a:ext cx="1773936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E63"/>
                </a:solidFill>
                <a:latin typeface="Montserrat"/>
              </a:defRPr>
            </a:pPr>
            <a:r>
              <a:rPr sz="1900" b="1">
                <a:solidFill>
                  <a:srgbClr val="0B2E63"/>
                </a:solidFill>
                <a:latin typeface="Montserrat"/>
              </a:rPr>
              <a:t>Understand</a:t>
            </a:r>
          </a:p>
        </p:txBody>
      </p:sp>
      <p:sp>
        <p:nvSpPr>
          <p:cNvPr id="28" name="Text: Dashboards and analytics"/>
          <p:cNvSpPr txBox="1"/>
          <p:nvPr/>
        </p:nvSpPr>
        <p:spPr>
          <a:xfrm>
            <a:off x="9738360" y="3986784"/>
            <a:ext cx="1773936" cy="72237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Dashboards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D6F81"/>
                </a:solidFill>
                <a:latin typeface="Montserrat"/>
              </a:defRPr>
            </a:pPr>
            <a:r>
              <a:rPr sz="1600" b="0">
                <a:solidFill>
                  <a:srgbClr val="5D6F81"/>
                </a:solidFill>
                <a:latin typeface="Montserrat"/>
              </a:rPr>
              <a:t>and analytics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5221224"/>
            <a:ext cx="11183112" cy="594360"/>
          </a:xfrm>
          <a:prstGeom prst="roundRect">
            <a:avLst>
              <a:gd name="adj" fmla="val 8000"/>
            </a:avLst>
          </a:prstGeom>
          <a:solidFill>
            <a:srgbClr val="0B2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: Shared record  /  Connected workflows  /  Clinician oversight"/>
          <p:cNvSpPr txBox="1"/>
          <p:nvPr/>
        </p:nvSpPr>
        <p:spPr>
          <a:xfrm>
            <a:off x="731520" y="5358384"/>
            <a:ext cx="10725912" cy="33832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FFFFFF"/>
                </a:solidFill>
                <a:latin typeface="Montserrat"/>
              </a:defRPr>
            </a:pPr>
            <a:r>
              <a:rPr sz="2000" b="1">
                <a:solidFill>
                  <a:srgbClr val="FFFFFF"/>
                </a:solidFill>
                <a:latin typeface="Montserrat"/>
              </a:rPr>
              <a:t>Shared record  /  Connected workflows  /  Clinician oversight</a:t>
            </a:r>
          </a:p>
        </p:txBody>
      </p:sp>
      <p:sp>
        <p:nvSpPr>
          <p:cNvPr id="31" name="Text: S1–S3: conceptual workflow based on public product pages; availability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S1–S3: conceptual workflow based on public product pages; availability and configuration require confirmation.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6 / WHY THIS OPPORTUNITY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06 / WHY THIS OPPORTUNITY</a:t>
            </a:r>
          </a:p>
        </p:txBody>
      </p:sp>
      <p:sp>
        <p:nvSpPr>
          <p:cNvPr id="3" name="Text: 07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07 / 10</a:t>
            </a:r>
          </a:p>
        </p:txBody>
      </p:sp>
      <p:sp>
        <p:nvSpPr>
          <p:cNvPr id="4" name="Text: Build evidence. Then expand the platform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Build evidence. Then expand the platform.</a:t>
            </a:r>
          </a:p>
        </p:txBody>
      </p:sp>
      <p:sp>
        <p:nvSpPr>
          <p:cNvPr id="5" name="Text: A focused product entry point with a broader ecosystem thesis.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A focused product entry point with a broader ecosystem thesis.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pic>
        <p:nvPicPr>
          <p:cNvPr id="9" name="Brand image: hero-slide-3.png" descr="hero-slide-3-857-6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313432"/>
            <a:ext cx="4901184" cy="3483864"/>
          </a:xfrm>
          <a:prstGeom prst="rect">
            <a:avLst/>
          </a:prstGeom>
        </p:spPr>
      </p:pic>
      <p:sp>
        <p:nvSpPr>
          <p:cNvPr id="10" name="Text: Start where the work happens"/>
          <p:cNvSpPr txBox="1"/>
          <p:nvPr/>
        </p:nvSpPr>
        <p:spPr>
          <a:xfrm>
            <a:off x="5715000" y="2304288"/>
            <a:ext cx="5852160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E63"/>
                </a:solidFill>
                <a:latin typeface="Montserrat"/>
              </a:defRPr>
            </a:pPr>
            <a:r>
              <a:rPr sz="2100" b="1">
                <a:solidFill>
                  <a:srgbClr val="0B2E63"/>
                </a:solidFill>
                <a:latin typeface="Montserrat"/>
              </a:rPr>
              <a:t>Start where the work happens</a:t>
            </a:r>
          </a:p>
        </p:txBody>
      </p:sp>
      <p:sp>
        <p:nvSpPr>
          <p:cNvPr id="11" name="Text: Three company-reported live pilots create an opportunity to learn from"/>
          <p:cNvSpPr txBox="1"/>
          <p:nvPr/>
        </p:nvSpPr>
        <p:spPr>
          <a:xfrm>
            <a:off x="5715000" y="2798064"/>
            <a:ext cx="5852160" cy="70408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Three company-reported live pilots create an opportunity to learn from practice operations.</a:t>
            </a:r>
          </a:p>
        </p:txBody>
      </p:sp>
      <p:sp>
        <p:nvSpPr>
          <p:cNvPr id="12" name="Text: Measure before scaling"/>
          <p:cNvSpPr txBox="1"/>
          <p:nvPr/>
        </p:nvSpPr>
        <p:spPr>
          <a:xfrm>
            <a:off x="5715000" y="3502152"/>
            <a:ext cx="5852160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E63"/>
                </a:solidFill>
                <a:latin typeface="Montserrat"/>
              </a:defRPr>
            </a:pPr>
            <a:r>
              <a:rPr sz="2100" b="1">
                <a:solidFill>
                  <a:srgbClr val="0B2E63"/>
                </a:solidFill>
                <a:latin typeface="Montserrat"/>
              </a:rPr>
              <a:t>Measure before scaling</a:t>
            </a:r>
          </a:p>
        </p:txBody>
      </p:sp>
      <p:sp>
        <p:nvSpPr>
          <p:cNvPr id="13" name="Text: Track adoption, workflow completion, support needs and the commercial "/>
          <p:cNvSpPr txBox="1"/>
          <p:nvPr/>
        </p:nvSpPr>
        <p:spPr>
          <a:xfrm>
            <a:off x="5715000" y="3995928"/>
            <a:ext cx="5852160" cy="70408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Track adoption, workflow completion, support needs and the commercial conversion path.</a:t>
            </a:r>
          </a:p>
        </p:txBody>
      </p:sp>
      <p:sp>
        <p:nvSpPr>
          <p:cNvPr id="14" name="Text: Extend what proves repeatable"/>
          <p:cNvSpPr txBox="1"/>
          <p:nvPr/>
        </p:nvSpPr>
        <p:spPr>
          <a:xfrm>
            <a:off x="5715000" y="4700016"/>
            <a:ext cx="5852160" cy="41148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E63"/>
                </a:solidFill>
                <a:latin typeface="Montserrat"/>
              </a:defRPr>
            </a:pPr>
            <a:r>
              <a:rPr sz="2100" b="1">
                <a:solidFill>
                  <a:srgbClr val="0B2E63"/>
                </a:solidFill>
                <a:latin typeface="Montserrat"/>
              </a:rPr>
              <a:t>Extend what proves repeatable</a:t>
            </a:r>
          </a:p>
        </p:txBody>
      </p:sp>
      <p:sp>
        <p:nvSpPr>
          <p:cNvPr id="15" name="Text: Apply the operating model to groups and adjacent care settings within "/>
          <p:cNvSpPr txBox="1"/>
          <p:nvPr/>
        </p:nvSpPr>
        <p:spPr>
          <a:xfrm>
            <a:off x="5715000" y="5193792"/>
            <a:ext cx="5852160" cy="70408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Apply the operating model to groups and adjacent care settings within the PUMS ecosystem.</a:t>
            </a:r>
          </a:p>
        </p:txBody>
      </p:sp>
      <p:sp>
        <p:nvSpPr>
          <p:cNvPr id="16" name="Text: Strategic direction, not a forecast. Pilot outcomes, paid conversion a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Strategic direction, not a forecast. Pilot outcomes, paid conversion and expansion economics remain to be validated.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7 / GO-TO-MARKET THESIS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07 / GO-TO-MARKET THESIS</a:t>
            </a:r>
          </a:p>
        </p:txBody>
      </p:sp>
      <p:sp>
        <p:nvSpPr>
          <p:cNvPr id="3" name="Text: 08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08 / 10</a:t>
            </a:r>
          </a:p>
        </p:txBody>
      </p:sp>
      <p:sp>
        <p:nvSpPr>
          <p:cNvPr id="4" name="Text: Land in clinics. Grow through connection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Land in clinics. Grow through connection.</a:t>
            </a:r>
          </a:p>
        </p:txBody>
      </p:sp>
      <p:sp>
        <p:nvSpPr>
          <p:cNvPr id="5" name="Text: A proposed path from pilot adoption to repeatable commercialization.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A proposed path from pilot adoption to repeatable commercialization.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331720"/>
            <a:ext cx="3602736" cy="2496312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01  /  Adopt"/>
          <p:cNvSpPr txBox="1"/>
          <p:nvPr/>
        </p:nvSpPr>
        <p:spPr>
          <a:xfrm>
            <a:off x="722376" y="2615184"/>
            <a:ext cx="3163824" cy="45720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E63"/>
                </a:solidFill>
                <a:latin typeface="Montserrat"/>
              </a:defRPr>
            </a:pPr>
            <a:r>
              <a:rPr sz="2400" b="1">
                <a:solidFill>
                  <a:srgbClr val="0B2E63"/>
                </a:solidFill>
                <a:latin typeface="Montserrat"/>
              </a:rPr>
              <a:t>01  /  Adopt</a:t>
            </a:r>
          </a:p>
        </p:txBody>
      </p:sp>
      <p:sp>
        <p:nvSpPr>
          <p:cNvPr id="11" name="Text: Founder-led pilots and walkthroughs. Validate the workflows that matte"/>
          <p:cNvSpPr txBox="1"/>
          <p:nvPr/>
        </p:nvSpPr>
        <p:spPr>
          <a:xfrm>
            <a:off x="722376" y="3364992"/>
            <a:ext cx="3163824" cy="13075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Founder-led pilots and walkthroughs. Validate the workflows that matter to operators.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88536" y="2331720"/>
            <a:ext cx="3602736" cy="2496312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: 02  /  Convert"/>
          <p:cNvSpPr txBox="1"/>
          <p:nvPr/>
        </p:nvSpPr>
        <p:spPr>
          <a:xfrm>
            <a:off x="4507992" y="2615184"/>
            <a:ext cx="3163824" cy="45720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E63"/>
                </a:solidFill>
                <a:latin typeface="Montserrat"/>
              </a:defRPr>
            </a:pPr>
            <a:r>
              <a:rPr sz="2400" b="1">
                <a:solidFill>
                  <a:srgbClr val="0B2E63"/>
                </a:solidFill>
                <a:latin typeface="Montserrat"/>
              </a:rPr>
              <a:t>02  /  Convert</a:t>
            </a:r>
          </a:p>
        </p:txBody>
      </p:sp>
      <p:sp>
        <p:nvSpPr>
          <p:cNvPr id="14" name="Text: Package software and implementation. Prove willingness to pay and serv"/>
          <p:cNvSpPr txBox="1"/>
          <p:nvPr/>
        </p:nvSpPr>
        <p:spPr>
          <a:xfrm>
            <a:off x="4507992" y="3364992"/>
            <a:ext cx="3163824" cy="13075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Package software and implementation. Prove willingness to pay and service economics.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2331720"/>
            <a:ext cx="3602736" cy="2496312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: 03  /  Expand"/>
          <p:cNvSpPr txBox="1"/>
          <p:nvPr/>
        </p:nvSpPr>
        <p:spPr>
          <a:xfrm>
            <a:off x="8293608" y="2615184"/>
            <a:ext cx="3163824" cy="45720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E63"/>
                </a:solidFill>
                <a:latin typeface="Montserrat"/>
              </a:defRPr>
            </a:pPr>
            <a:r>
              <a:rPr sz="2400" b="1">
                <a:solidFill>
                  <a:srgbClr val="0B2E63"/>
                </a:solidFill>
                <a:latin typeface="Montserrat"/>
              </a:rPr>
              <a:t>03  /  Expand</a:t>
            </a:r>
          </a:p>
        </p:txBody>
      </p:sp>
      <p:sp>
        <p:nvSpPr>
          <p:cNvPr id="17" name="Text: Grow into practice groups, MSOs and partners once onboarding is repeat"/>
          <p:cNvSpPr txBox="1"/>
          <p:nvPr/>
        </p:nvSpPr>
        <p:spPr>
          <a:xfrm>
            <a:off x="8293608" y="3364992"/>
            <a:ext cx="3163824" cy="13075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Grow into practice groups, MSOs and partners once onboarding is repeatable.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5166360"/>
            <a:ext cx="11183112" cy="667512"/>
          </a:xfrm>
          <a:prstGeom prst="roundRect">
            <a:avLst>
              <a:gd name="adj" fmla="val 8000"/>
            </a:avLst>
          </a:prstGeom>
          <a:solidFill>
            <a:srgbClr val="EAF3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: Revenue avenues: software subscriptions  /  implementation  /  optiona"/>
          <p:cNvSpPr txBox="1"/>
          <p:nvPr/>
        </p:nvSpPr>
        <p:spPr>
          <a:xfrm>
            <a:off x="713232" y="5367528"/>
            <a:ext cx="10753344" cy="3657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D6FD0"/>
                </a:solidFill>
                <a:latin typeface="Montserrat"/>
              </a:defRPr>
            </a:pPr>
            <a:r>
              <a:rPr sz="1800" b="1">
                <a:solidFill>
                  <a:srgbClr val="1D6FD0"/>
                </a:solidFill>
                <a:latin typeface="Montserrat"/>
              </a:rPr>
              <a:t>Revenue avenues: software subscriptions  /  implementation  /  optional managed RCM</a:t>
            </a:r>
          </a:p>
        </p:txBody>
      </p:sp>
      <p:sp>
        <p:nvSpPr>
          <p:cNvPr id="20" name="Text: Commercial strategy only: no revenue, pricing, margin, market-size or 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Commercial strategy only: no revenue, pricing, margin, market-size or financial-return projections are asserted.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8 / LEADERSHIP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08 / LEADERSHIP</a:t>
            </a:r>
          </a:p>
        </p:txBody>
      </p:sp>
      <p:sp>
        <p:nvSpPr>
          <p:cNvPr id="3" name="Text: 09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09 / 10</a:t>
            </a:r>
          </a:p>
        </p:txBody>
      </p:sp>
      <p:sp>
        <p:nvSpPr>
          <p:cNvPr id="4" name="Text: Clinical insight meets platform experience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Clinical insight meets platform experience.</a:t>
            </a:r>
          </a:p>
        </p:txBody>
      </p:sp>
      <p:sp>
        <p:nvSpPr>
          <p:cNvPr id="5" name="Text: Operator-led product direction. Deep technical execution.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Operator-led product direction. Deep technical execution.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295144"/>
            <a:ext cx="5504688" cy="3575304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Brand image: founder-andy.png" descr="founder-andy-240-2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60320"/>
            <a:ext cx="1371600" cy="1490472"/>
          </a:xfrm>
          <a:prstGeom prst="rect">
            <a:avLst/>
          </a:prstGeom>
        </p:spPr>
      </p:pic>
      <p:sp>
        <p:nvSpPr>
          <p:cNvPr id="11" name="Text: Dr. Andy R. Manzano, MD"/>
          <p:cNvSpPr txBox="1"/>
          <p:nvPr/>
        </p:nvSpPr>
        <p:spPr>
          <a:xfrm>
            <a:off x="2304288" y="2596896"/>
            <a:ext cx="3447288" cy="75895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Dr. Andy R. Manzano, MD</a:t>
            </a:r>
          </a:p>
        </p:txBody>
      </p:sp>
      <p:sp>
        <p:nvSpPr>
          <p:cNvPr id="12" name="Text: Clinical Co-Founder &amp; CEO"/>
          <p:cNvSpPr txBox="1"/>
          <p:nvPr/>
        </p:nvSpPr>
        <p:spPr>
          <a:xfrm>
            <a:off x="2304288" y="3529584"/>
            <a:ext cx="3447288" cy="53035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D6FD0"/>
                </a:solidFill>
                <a:latin typeface="Montserrat"/>
              </a:defRPr>
            </a:pPr>
            <a:r>
              <a:rPr sz="1600" b="1">
                <a:solidFill>
                  <a:srgbClr val="1D6FD0"/>
                </a:solidFill>
                <a:latin typeface="Montserrat"/>
              </a:rPr>
              <a:t>Clinical Co-Founder &amp; CEO</a:t>
            </a:r>
          </a:p>
        </p:txBody>
      </p:sp>
      <p:sp>
        <p:nvSpPr>
          <p:cNvPr id="13" name="Text: 14+ years in U.S. multi-clinic ownership and operations across primary"/>
          <p:cNvSpPr txBox="1"/>
          <p:nvPr/>
        </p:nvSpPr>
        <p:spPr>
          <a:xfrm>
            <a:off x="731520" y="4443984"/>
            <a:ext cx="5047488" cy="116128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D6F81"/>
                </a:solidFill>
                <a:latin typeface="Montserrat"/>
              </a:defRPr>
            </a:pPr>
            <a:r>
              <a:rPr sz="2000" b="0">
                <a:solidFill>
                  <a:srgbClr val="5D6F81"/>
                </a:solidFill>
                <a:latin typeface="Montserrat"/>
              </a:rPr>
              <a:t>14+ years in U.S. multi-clinic ownership and operations across primary care, rehabilitation and wound care.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1344" y="2295144"/>
            <a:ext cx="5504688" cy="3575304"/>
          </a:xfrm>
          <a:prstGeom prst="roundRect">
            <a:avLst>
              <a:gd name="adj" fmla="val 8000"/>
            </a:avLst>
          </a:prstGeom>
          <a:solidFill>
            <a:srgbClr val="F4F9FD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Brand image: founder-ernesto.png" descr="founder-ernesto-240-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2560320"/>
            <a:ext cx="1371600" cy="1490472"/>
          </a:xfrm>
          <a:prstGeom prst="rect">
            <a:avLst/>
          </a:prstGeom>
        </p:spPr>
      </p:pic>
      <p:sp>
        <p:nvSpPr>
          <p:cNvPr id="16" name="Text: Dr. Ernesto Couso, Ph.D."/>
          <p:cNvSpPr txBox="1"/>
          <p:nvPr/>
        </p:nvSpPr>
        <p:spPr>
          <a:xfrm>
            <a:off x="7982712" y="2596896"/>
            <a:ext cx="3447288" cy="75895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B2E63"/>
                </a:solidFill>
                <a:latin typeface="Montserrat"/>
              </a:defRPr>
            </a:pPr>
            <a:r>
              <a:rPr sz="2200" b="1">
                <a:solidFill>
                  <a:srgbClr val="0B2E63"/>
                </a:solidFill>
                <a:latin typeface="Montserrat"/>
              </a:rPr>
              <a:t>Dr. Ernesto Couso, Ph.D.</a:t>
            </a:r>
          </a:p>
        </p:txBody>
      </p:sp>
      <p:sp>
        <p:nvSpPr>
          <p:cNvPr id="17" name="Text: Co-Founder &amp; CTO"/>
          <p:cNvSpPr txBox="1"/>
          <p:nvPr/>
        </p:nvSpPr>
        <p:spPr>
          <a:xfrm>
            <a:off x="7982712" y="3529584"/>
            <a:ext cx="3447288" cy="53035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D6FD0"/>
                </a:solidFill>
                <a:latin typeface="Montserrat"/>
              </a:defRPr>
            </a:pPr>
            <a:r>
              <a:rPr sz="1600" b="1">
                <a:solidFill>
                  <a:srgbClr val="1D6FD0"/>
                </a:solidFill>
                <a:latin typeface="Montserrat"/>
              </a:rPr>
              <a:t>Co-Founder &amp; CTO</a:t>
            </a:r>
          </a:p>
        </p:txBody>
      </p:sp>
      <p:sp>
        <p:nvSpPr>
          <p:cNvPr id="18" name="Text: 30+ years across software, cloud, systems architecture, cybersecurity,"/>
          <p:cNvSpPr txBox="1"/>
          <p:nvPr/>
        </p:nvSpPr>
        <p:spPr>
          <a:xfrm>
            <a:off x="6409944" y="4443984"/>
            <a:ext cx="5047488" cy="116128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D6F81"/>
                </a:solidFill>
                <a:latin typeface="Montserrat"/>
              </a:defRPr>
            </a:pPr>
            <a:r>
              <a:rPr sz="2000" b="0">
                <a:solidFill>
                  <a:srgbClr val="5D6F81"/>
                </a:solidFill>
                <a:latin typeface="Montserrat"/>
              </a:rPr>
              <a:t>30+ years across software, cloud, systems architecture, cybersecurity, data and AI.</a:t>
            </a:r>
          </a:p>
        </p:txBody>
      </p:sp>
      <p:sp>
        <p:nvSpPr>
          <p:cNvPr id="19" name="Text: Source: Proactive UMS corporate About page and founder biographies. Ex"/>
          <p:cNvSpPr txBox="1"/>
          <p:nvPr/>
        </p:nvSpPr>
        <p:spPr>
          <a:xfrm>
            <a:off x="502920" y="603504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Source: Proactive UMS corporate About page and founder biographies. Experience is company-reported.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: 09 / INVESTOR NEXT STEPS"/>
          <p:cNvSpPr txBox="1"/>
          <p:nvPr/>
        </p:nvSpPr>
        <p:spPr>
          <a:xfrm>
            <a:off x="502920" y="310896"/>
            <a:ext cx="822960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09 / INVESTOR NEXT STEPS</a:t>
            </a:r>
          </a:p>
        </p:txBody>
      </p:sp>
      <p:sp>
        <p:nvSpPr>
          <p:cNvPr id="3" name="Text: 10 / TOTAL"/>
          <p:cNvSpPr txBox="1"/>
          <p:nvPr/>
        </p:nvSpPr>
        <p:spPr>
          <a:xfrm>
            <a:off x="10744200" y="310896"/>
            <a:ext cx="94183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10 / 10</a:t>
            </a:r>
          </a:p>
        </p:txBody>
      </p:sp>
      <p:sp>
        <p:nvSpPr>
          <p:cNvPr id="4" name="Text: See the product. Evaluate the opportunity."/>
          <p:cNvSpPr txBox="1"/>
          <p:nvPr/>
        </p:nvSpPr>
        <p:spPr>
          <a:xfrm>
            <a:off x="502920" y="804672"/>
            <a:ext cx="11183112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B2E63"/>
                </a:solidFill>
                <a:latin typeface="Montserrat"/>
              </a:defRPr>
            </a:pPr>
            <a:r>
              <a:rPr sz="3400" b="1">
                <a:solidFill>
                  <a:srgbClr val="0B2E63"/>
                </a:solidFill>
                <a:latin typeface="Montserrat"/>
              </a:rPr>
              <a:t>See the product. Evaluate the opportunity.</a:t>
            </a:r>
          </a:p>
        </p:txBody>
      </p:sp>
      <p:sp>
        <p:nvSpPr>
          <p:cNvPr id="5" name="Text: Discuss the pilots, review the workflows and explore strategic alignme"/>
          <p:cNvSpPr txBox="1"/>
          <p:nvPr/>
        </p:nvSpPr>
        <p:spPr>
          <a:xfrm>
            <a:off x="502920" y="1508760"/>
            <a:ext cx="10972800" cy="59436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D6F81"/>
                </a:solidFill>
                <a:latin typeface="Montserrat"/>
              </a:defRPr>
            </a:pPr>
            <a:r>
              <a:rPr sz="1800" b="0">
                <a:solidFill>
                  <a:srgbClr val="5D6F81"/>
                </a:solidFill>
                <a:latin typeface="Montserrat"/>
              </a:rPr>
              <a:t>Discuss the pilots, review the workflows and explore strategic alignment.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82512"/>
            <a:ext cx="11183112" cy="7315"/>
          </a:xfrm>
          <a:prstGeom prst="rect">
            <a:avLst/>
          </a:prstGeom>
          <a:solidFill>
            <a:srgbClr val="E3E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: PROACTIVE UMS  /  INVESTOR OVERVIEW"/>
          <p:cNvSpPr txBox="1"/>
          <p:nvPr/>
        </p:nvSpPr>
        <p:spPr>
          <a:xfrm>
            <a:off x="502920" y="6473952"/>
            <a:ext cx="7315200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PROACTIVE UMS  /  INVESTOR OVERVIEW</a:t>
            </a:r>
          </a:p>
        </p:txBody>
      </p:sp>
      <p:sp>
        <p:nvSpPr>
          <p:cNvPr id="8" name="Text: SEPTEMBER 2026"/>
          <p:cNvSpPr txBox="1"/>
          <p:nvPr/>
        </p:nvSpPr>
        <p:spPr>
          <a:xfrm>
            <a:off x="9144000" y="6473952"/>
            <a:ext cx="2542032" cy="219456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SEPTEMBER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322576"/>
            <a:ext cx="4800600" cy="3520440"/>
          </a:xfrm>
          <a:prstGeom prst="roundRect">
            <a:avLst>
              <a:gd name="adj" fmla="val 8000"/>
            </a:avLst>
          </a:prstGeom>
          <a:solidFill>
            <a:srgbClr val="EAF3FB"/>
          </a:solidFill>
          <a:ln w="10160">
            <a:solidFill>
              <a:srgbClr val="E3EC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: Begin with ProactiveClinics."/>
          <p:cNvSpPr txBox="1"/>
          <p:nvPr/>
        </p:nvSpPr>
        <p:spPr>
          <a:xfrm>
            <a:off x="758952" y="2624328"/>
            <a:ext cx="4297680" cy="7315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0B2E63"/>
                </a:solidFill>
                <a:latin typeface="Montserrat"/>
              </a:defRPr>
            </a:pPr>
            <a:r>
              <a:rPr sz="2600" b="1">
                <a:solidFill>
                  <a:srgbClr val="0B2E63"/>
                </a:solidFill>
                <a:latin typeface="Montserrat"/>
              </a:rPr>
              <a:t>Begin with ProactiveClinics.</a:t>
            </a:r>
          </a:p>
        </p:txBody>
      </p:sp>
      <p:sp>
        <p:nvSpPr>
          <p:cNvPr id="11" name="Text: Request a product walkthrough and discuss pilot evidence with the foun"/>
          <p:cNvSpPr txBox="1"/>
          <p:nvPr/>
        </p:nvSpPr>
        <p:spPr>
          <a:xfrm>
            <a:off x="758952" y="3584448"/>
            <a:ext cx="4297680" cy="1014984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D6F81"/>
                </a:solidFill>
                <a:latin typeface="Montserrat"/>
              </a:defRPr>
            </a:pPr>
            <a:r>
              <a:rPr sz="2000" b="0">
                <a:solidFill>
                  <a:srgbClr val="5D6F81"/>
                </a:solidFill>
                <a:latin typeface="Montserrat"/>
              </a:rPr>
              <a:t>Request a product walkthrough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D6F81"/>
                </a:solidFill>
                <a:latin typeface="Montserrat"/>
              </a:defRPr>
            </a:pPr>
            <a:r>
              <a:rPr sz="2000" b="0">
                <a:solidFill>
                  <a:srgbClr val="5D6F81"/>
                </a:solidFill>
                <a:latin typeface="Montserrat"/>
              </a:rPr>
              <a:t>and discuss pilot evidence with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D6F81"/>
                </a:solidFill>
                <a:latin typeface="Montserrat"/>
              </a:defRPr>
            </a:pPr>
            <a:r>
              <a:rPr sz="2000" b="0">
                <a:solidFill>
                  <a:srgbClr val="5D6F81"/>
                </a:solidFill>
                <a:latin typeface="Montserrat"/>
              </a:rPr>
              <a:t>the founding team.</a:t>
            </a:r>
          </a:p>
        </p:txBody>
      </p:sp>
      <p:sp>
        <p:nvSpPr>
          <p:cNvPr id="12" name="Text: proactiveclinics.com/demo"/>
          <p:cNvSpPr txBox="1"/>
          <p:nvPr/>
        </p:nvSpPr>
        <p:spPr>
          <a:xfrm>
            <a:off x="758952" y="5047488"/>
            <a:ext cx="4297680" cy="384048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D6FD0"/>
                </a:solidFill>
                <a:latin typeface="Montserrat"/>
              </a:defRPr>
            </a:pPr>
            <a:r>
              <a:rPr sz="1900" b="1">
                <a:solidFill>
                  <a:srgbClr val="1D6FD0"/>
                </a:solidFill>
                <a:latin typeface="Montserrat"/>
                <a:hlinkClick r:id="rId3"/>
              </a:rPr>
              <a:t>proactiveclinics.com/demo</a:t>
            </a:r>
          </a:p>
        </p:txBody>
      </p:sp>
      <p:sp>
        <p:nvSpPr>
          <p:cNvPr id="13" name="Text: SOURCE INDEX  /  CLICK TO OPEN"/>
          <p:cNvSpPr txBox="1"/>
          <p:nvPr/>
        </p:nvSpPr>
        <p:spPr>
          <a:xfrm>
            <a:off x="5650992" y="2423160"/>
            <a:ext cx="6035040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D6FD0"/>
                </a:solidFill>
                <a:latin typeface="Montserrat"/>
              </a:defRPr>
            </a:pPr>
            <a:r>
              <a:rPr sz="1200" b="1">
                <a:solidFill>
                  <a:srgbClr val="1D6FD0"/>
                </a:solidFill>
                <a:latin typeface="Montserrat"/>
              </a:rPr>
              <a:t>SOURCE INDEX  /  CLICK TO OPEN</a:t>
            </a:r>
          </a:p>
        </p:txBody>
      </p:sp>
      <p:sp>
        <p:nvSpPr>
          <p:cNvPr id="14" name="Text: S1  ProactiveClinics · platform"/>
          <p:cNvSpPr txBox="1"/>
          <p:nvPr/>
        </p:nvSpPr>
        <p:spPr>
          <a:xfrm>
            <a:off x="5650992" y="2935224"/>
            <a:ext cx="598932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B2E63"/>
                </a:solidFill>
                <a:latin typeface="Montserrat"/>
              </a:defRPr>
            </a:pPr>
            <a:r>
              <a:rPr sz="1800" b="0">
                <a:solidFill>
                  <a:srgbClr val="0B2E63"/>
                </a:solidFill>
                <a:latin typeface="Montserrat"/>
                <a:hlinkClick r:id="rId4"/>
              </a:rPr>
              <a:t>S1  ProactiveClinics · platform</a:t>
            </a:r>
          </a:p>
        </p:txBody>
      </p:sp>
      <p:sp>
        <p:nvSpPr>
          <p:cNvPr id="15" name="Text: S2  ProactiveClinics · demo"/>
          <p:cNvSpPr txBox="1"/>
          <p:nvPr/>
        </p:nvSpPr>
        <p:spPr>
          <a:xfrm>
            <a:off x="5650992" y="3502152"/>
            <a:ext cx="598932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B2E63"/>
                </a:solidFill>
                <a:latin typeface="Montserrat"/>
              </a:defRPr>
            </a:pPr>
            <a:r>
              <a:rPr sz="1800" b="0">
                <a:solidFill>
                  <a:srgbClr val="0B2E63"/>
                </a:solidFill>
                <a:latin typeface="Montserrat"/>
                <a:hlinkClick r:id="rId3"/>
              </a:rPr>
              <a:t>S2  ProactiveClinics · demo</a:t>
            </a:r>
          </a:p>
        </p:txBody>
      </p:sp>
      <p:sp>
        <p:nvSpPr>
          <p:cNvPr id="16" name="Text: S3  ProactiveClinics · user guide"/>
          <p:cNvSpPr txBox="1"/>
          <p:nvPr/>
        </p:nvSpPr>
        <p:spPr>
          <a:xfrm>
            <a:off x="5650992" y="4069080"/>
            <a:ext cx="5989320" cy="393192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B2E63"/>
                </a:solidFill>
                <a:latin typeface="Montserrat"/>
              </a:defRPr>
            </a:pPr>
            <a:r>
              <a:rPr sz="1800" b="0">
                <a:solidFill>
                  <a:srgbClr val="0B2E63"/>
                </a:solidFill>
                <a:latin typeface="Montserrat"/>
                <a:hlinkClick r:id="rId5"/>
              </a:rPr>
              <a:t>S3  ProactiveClinics · user guide</a:t>
            </a:r>
          </a:p>
        </p:txBody>
      </p:sp>
      <p:sp>
        <p:nvSpPr>
          <p:cNvPr id="17" name="Text: Official pages accessed 14 September 2026. Product capabilities are co"/>
          <p:cNvSpPr txBox="1"/>
          <p:nvPr/>
        </p:nvSpPr>
        <p:spPr>
          <a:xfrm>
            <a:off x="5650992" y="5029200"/>
            <a:ext cx="6035040" cy="77724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D6F81"/>
                </a:solidFill>
                <a:latin typeface="Montserrat"/>
              </a:defRPr>
            </a:pPr>
            <a:r>
              <a:rPr sz="1400" b="0">
                <a:solidFill>
                  <a:srgbClr val="5D6F81"/>
                </a:solidFill>
                <a:latin typeface="Montserrat"/>
              </a:rPr>
              <a:t>Official pages accessed 14 September 2026.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D6F81"/>
                </a:solidFill>
                <a:latin typeface="Montserrat"/>
              </a:defRPr>
            </a:pPr>
            <a:r>
              <a:rPr sz="1400" b="0">
                <a:solidFill>
                  <a:srgbClr val="5D6F81"/>
                </a:solidFill>
                <a:latin typeface="Montserrat"/>
              </a:rPr>
              <a:t>Product capabilities are company-described.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D6F81"/>
                </a:solidFill>
                <a:latin typeface="Montserrat"/>
              </a:defRPr>
            </a:pPr>
            <a:r>
              <a:rPr sz="1400" b="0">
                <a:solidFill>
                  <a:srgbClr val="5D6F81"/>
                </a:solidFill>
                <a:latin typeface="Montserrat"/>
              </a:rPr>
              <a:t>Confirm availability and scope with the team.</a:t>
            </a:r>
          </a:p>
        </p:txBody>
      </p:sp>
      <p:sp>
        <p:nvSpPr>
          <p:cNvPr id="18" name="Text: Three live pilots are company-reported. Illustrations are ecosystem br"/>
          <p:cNvSpPr txBox="1"/>
          <p:nvPr/>
        </p:nvSpPr>
        <p:spPr>
          <a:xfrm>
            <a:off x="502920" y="6126480"/>
            <a:ext cx="11183112" cy="274320"/>
          </a:xfrm>
          <a:prstGeom prst="rect">
            <a:avLst/>
          </a:prstGeom>
          <a:noFill/>
        </p:spPr>
        <p:txBody>
          <a:bodyPr wrap="square" lIns="13716" rIns="13716" tIns="0" bIns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D6F81"/>
                </a:solidFill>
                <a:latin typeface="Montserrat"/>
              </a:defRPr>
            </a:pPr>
            <a:r>
              <a:rPr sz="1200" b="0">
                <a:solidFill>
                  <a:srgbClr val="5D6F81"/>
                </a:solidFill>
                <a:latin typeface="Montserrat"/>
              </a:rPr>
              <a:t>Three live pilots are company-reported. Illustrations are ecosystem brand imagery, not actual pilot-site photos.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D6FD0"/>
      </a:hlink>
      <a:folHlink>
        <a:srgbClr val="1D6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D6FD0"/>
      </a:hlink>
      <a:folHlink>
        <a:srgbClr val="1D6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ProactiveUMS+ | Investor Overview</dc:title>
  <dc:subject>ProactiveClinics signature product and three company-reported live pilots</dc:subject>
  <dc:creator>Proactive UMS</dc:creator>
  <cp:keywords>ProactiveClinics, investor, EHR, ecosystem, company-reported pilots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